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2" r:id="rId2"/>
    <p:sldId id="256" r:id="rId3"/>
    <p:sldId id="295" r:id="rId4"/>
    <p:sldId id="296" r:id="rId5"/>
    <p:sldId id="297" r:id="rId6"/>
    <p:sldId id="307" r:id="rId7"/>
    <p:sldId id="308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10" r:id="rId18"/>
    <p:sldId id="311" r:id="rId19"/>
    <p:sldId id="312" r:id="rId20"/>
    <p:sldId id="309" r:id="rId21"/>
    <p:sldId id="314" r:id="rId22"/>
    <p:sldId id="320" r:id="rId23"/>
    <p:sldId id="322" r:id="rId24"/>
    <p:sldId id="316" r:id="rId25"/>
    <p:sldId id="318" r:id="rId26"/>
    <p:sldId id="317" r:id="rId27"/>
    <p:sldId id="319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9" autoAdjust="0"/>
    <p:restoredTop sz="94697" autoAdjust="0"/>
  </p:normalViewPr>
  <p:slideViewPr>
    <p:cSldViewPr snapToObjects="1">
      <p:cViewPr varScale="1">
        <p:scale>
          <a:sx n="81" d="100"/>
          <a:sy n="81" d="100"/>
        </p:scale>
        <p:origin x="3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496715-E9F1-416F-BD64-F547D72D1679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756A2ED-597B-4D8E-8CB6-BF2AB712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2648E-6466-4C0C-AAFB-7853B71D7FFF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AC9D6-FF68-4621-9690-77370A2EF6EE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7B30-9174-4F2F-BA89-36D1BC9CEEED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53627-A3B5-4C8B-9208-8BDD6748D58B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F25-7CB6-432F-9218-C41052C932AB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4B52-8817-4D13-80CE-8F8558971F39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7304-DA68-4678-8DF7-576C08AE316A}" type="datetime1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8646-90DD-4B56-960D-0DE8B3CFBB6F}" type="datetime1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05A6-780E-4CEB-8766-081A4BE4C25E}" type="datetime1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E850-D9A5-4882-8A4D-66260D57DCA0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C6E0-5E55-438D-8009-D04411ABD6AA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0E4C6-52CD-4E0F-8E63-48AD055753D7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962400" y="6527884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Computer Vision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57200" y="6527884"/>
            <a:ext cx="1564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Colorado School of Mines</a:t>
            </a:r>
            <a:endParaRPr lang="en-US" sz="105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r="8957"/>
          <a:stretch/>
        </p:blipFill>
        <p:spPr>
          <a:xfrm>
            <a:off x="0" y="0"/>
            <a:ext cx="9103656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Colorado School of Mines</a:t>
            </a:r>
          </a:p>
          <a:p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4800" y="5410200"/>
            <a:ext cx="8610600" cy="1371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Professor William Hoff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Dept of Computer Science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http://inside.mines.edu/~whoff/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Assume we have training images, but not a 3D model</a:t>
            </a:r>
          </a:p>
          <a:p>
            <a:r>
              <a:rPr lang="en-US" dirty="0" smtClean="0"/>
              <a:t>We’ll use the affine transform</a:t>
            </a:r>
          </a:p>
          <a:p>
            <a:pPr lvl="1"/>
            <a:r>
              <a:rPr lang="en-US" dirty="0"/>
              <a:t>Models rotation, translation, scaling, shearing, and </a:t>
            </a:r>
            <a:r>
              <a:rPr lang="en-US" dirty="0" smtClean="0"/>
              <a:t>reflection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Six degrees of freedom; requires a minimum of 3 point correspondences</a:t>
            </a:r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It is an approximation for perspective projection of 3D objects</a:t>
            </a:r>
          </a:p>
          <a:p>
            <a:pPr lvl="1"/>
            <a:r>
              <a:rPr lang="en-US" dirty="0" smtClean="0"/>
              <a:t>Works best for planar objects and small viewpoint changes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2533" name="Picture 5" descr="https://lh6.googleusercontent.com/tmMS25qsszI7GlQ4hnBBKwro1G8sWxjshqukT6qThJTHXyC64qvuFK2rAM8M_e7LyWq--bHyJ_sYr7KE9mkNT_rdy-SO_uT1aGprVMBOQdcOzW79wK50SckxNA_fPJgdZeEHXTDZ1L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50004"/>
            <a:ext cx="3038475" cy="12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https://lh4.googleusercontent.com/Jv3jsYaCQPB_bT4DE_mwSCOXTL7Q8L3QoqQjyjGCArm21HhlAQ4KbcUxk8dNMTT1Y4I2WP-39Hd8dBr5OHIHW9_gsmmIYagmhSSHY3ZbiGEe0eM76O1KoCn1H1uaA7gW9zpjyzgZhB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23423"/>
            <a:ext cx="3507138" cy="13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Outliers: a problem when fitting a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402264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Least-squares </a:t>
            </a:r>
            <a:r>
              <a:rPr lang="en-US" dirty="0"/>
              <a:t>fitting minimizes an objective function, which is the sum of squared errors</a:t>
            </a:r>
          </a:p>
          <a:p>
            <a:r>
              <a:rPr lang="en-US" dirty="0"/>
              <a:t>If there are outliers, they can have very large errors, so they “skew” the </a:t>
            </a:r>
            <a:r>
              <a:rPr lang="en-US" dirty="0" smtClean="0"/>
              <a:t>fitting</a:t>
            </a:r>
          </a:p>
          <a:p>
            <a:endParaRPr lang="en-US" dirty="0" smtClean="0"/>
          </a:p>
          <a:p>
            <a:r>
              <a:rPr lang="en-US" dirty="0" smtClean="0"/>
              <a:t>We need to get rid of outliers!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64" y="1681754"/>
            <a:ext cx="4827336" cy="44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Solution: Least Median of Squares (LMS)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4906963"/>
          </a:xfrm>
        </p:spPr>
        <p:txBody>
          <a:bodyPr/>
          <a:lstStyle/>
          <a:p>
            <a:r>
              <a:rPr lang="en-US" dirty="0" smtClean="0"/>
              <a:t>“Median”: is the middle of a sorted list of numbers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LMS finds the solution that minimizes the median of the squared error, instead of the sum of the squared errors</a:t>
            </a:r>
          </a:p>
          <a:p>
            <a:pPr lvl="1"/>
            <a:r>
              <a:rPr lang="en-US" dirty="0" smtClean="0"/>
              <a:t>Ignores large errors</a:t>
            </a:r>
          </a:p>
          <a:p>
            <a:pPr lvl="1"/>
            <a:r>
              <a:rPr lang="en-US" dirty="0" smtClean="0"/>
              <a:t>Handles outliers up to 50%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10400" y="1524000"/>
            <a:ext cx="5334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79436" y="3549134"/>
            <a:ext cx="10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613296" y="3488015"/>
            <a:ext cx="179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Squared error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93932" y="1524000"/>
            <a:ext cx="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620000" y="3733800"/>
            <a:ext cx="35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79436" y="2330192"/>
            <a:ext cx="9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772400" y="1524000"/>
            <a:ext cx="207036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have &gt; 50% outliers?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create a set of matches that are probably correct, using a method called “pose clustering”</a:t>
            </a:r>
          </a:p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Each feature match “votes” for poses in the space of all possible poses</a:t>
            </a:r>
          </a:p>
          <a:p>
            <a:pPr lvl="1"/>
            <a:r>
              <a:rPr lang="en-US" dirty="0" smtClean="0"/>
              <a:t>The pose with the highest number of votes probably has all inliers (or almost all inliers)</a:t>
            </a:r>
          </a:p>
          <a:p>
            <a:pPr lvl="1"/>
            <a:r>
              <a:rPr lang="en-US" dirty="0" smtClean="0"/>
              <a:t>We can then fit a transform to this set of matches using LMS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hese are probably mostly inliers so LMS will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598800" y="2205048"/>
            <a:ext cx="2032000" cy="1905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95182" y="657115"/>
            <a:ext cx="1047455" cy="104745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04000" y="4267200"/>
            <a:ext cx="2032000" cy="1905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5943601" cy="51371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feature in the training image is located at p1</a:t>
            </a:r>
          </a:p>
          <a:p>
            <a:pPr lvl="1"/>
            <a:r>
              <a:rPr lang="en-US" dirty="0" smtClean="0"/>
              <a:t>The vector to the “origin” of the training image is v1 = pc – p1 with respect to this feature</a:t>
            </a:r>
          </a:p>
          <a:p>
            <a:pPr lvl="1"/>
            <a:endParaRPr lang="en-US" dirty="0"/>
          </a:p>
          <a:p>
            <a:r>
              <a:rPr lang="en-US" dirty="0" smtClean="0"/>
              <a:t>If we find a matching feature in the query image at p2</a:t>
            </a:r>
          </a:p>
          <a:p>
            <a:pPr lvl="1"/>
            <a:r>
              <a:rPr lang="en-US" dirty="0" smtClean="0"/>
              <a:t>We can apply the same offset to its location, to determine where the origin of the object is in this image</a:t>
            </a:r>
          </a:p>
          <a:p>
            <a:pPr lvl="1"/>
            <a:r>
              <a:rPr lang="en-US" dirty="0" smtClean="0"/>
              <a:t>However, we need to scale and rotate v1, using the relative scale and angle of the feature</a:t>
            </a:r>
          </a:p>
          <a:p>
            <a:pPr lvl="1"/>
            <a:endParaRPr lang="en-US" dirty="0"/>
          </a:p>
          <a:p>
            <a:r>
              <a:rPr lang="en-US" dirty="0" smtClean="0"/>
              <a:t>Consistent matches should vote for</a:t>
            </a:r>
          </a:p>
          <a:p>
            <a:pPr lvl="1"/>
            <a:r>
              <a:rPr lang="en-US" dirty="0" smtClean="0"/>
              <a:t>The same relative scale and angle</a:t>
            </a:r>
          </a:p>
          <a:p>
            <a:pPr lvl="1"/>
            <a:r>
              <a:rPr lang="en-US" dirty="0" smtClean="0"/>
              <a:t>The same location of the object origin in the query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10854" y="1458812"/>
            <a:ext cx="114300" cy="114300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484121" y="1243316"/>
            <a:ext cx="253756" cy="22386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4842" y="1143760"/>
            <a:ext cx="332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v1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008861" y="2525612"/>
            <a:ext cx="1091961" cy="1034033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848614" y="3294059"/>
            <a:ext cx="114300" cy="114300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5" idx="5"/>
          </p:cNvCxnSpPr>
          <p:nvPr/>
        </p:nvCxnSpPr>
        <p:spPr>
          <a:xfrm flipH="1" flipV="1">
            <a:off x="7555422" y="3027072"/>
            <a:ext cx="390753" cy="3645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52285" y="3005453"/>
            <a:ext cx="332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v1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 rot="20660932">
            <a:off x="6649657" y="4274521"/>
            <a:ext cx="1313832" cy="1313832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42637" y="5219700"/>
            <a:ext cx="114300" cy="114300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273807" y="4928435"/>
            <a:ext cx="677103" cy="3334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554842" y="4906451"/>
            <a:ext cx="332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v2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7375755" y="1153958"/>
            <a:ext cx="114300" cy="1143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98490" y="2988971"/>
            <a:ext cx="114300" cy="1143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34885" y="4872842"/>
            <a:ext cx="114300" cy="1143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74992" y="1458812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p1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7646674" y="3378571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p2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7734082" y="5334000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p2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7141304" y="971289"/>
            <a:ext cx="330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85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19" grpId="0" animBg="1"/>
      <p:bldP spid="3" grpId="0" uiExpand="1" build="p"/>
      <p:bldP spid="7" grpId="0" animBg="1"/>
      <p:bldP spid="13" grpId="0"/>
      <p:bldP spid="14" grpId="0" animBg="1"/>
      <p:bldP spid="15" grpId="0" animBg="1"/>
      <p:bldP spid="17" grpId="0"/>
      <p:bldP spid="20" grpId="0" animBg="1"/>
      <p:bldP spid="21" grpId="0" animBg="1"/>
      <p:bldP spid="23" grpId="0"/>
      <p:bldP spid="24" grpId="0" animBg="1"/>
      <p:bldP spid="25" grpId="0" animBg="1"/>
      <p:bldP spid="26" grpId="0" animBg="1"/>
      <p:bldP spid="29" grpId="0"/>
      <p:bldP spid="30" grpId="0"/>
      <p:bldP spid="31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and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</a:t>
            </a:r>
          </a:p>
          <a:p>
            <a:pPr lvl="1"/>
            <a:r>
              <a:rPr lang="en-US" sz="2000" dirty="0" smtClean="0"/>
              <a:t>(x1,y1,a1,s1) from image 1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x2,y2,a2,s2) </a:t>
            </a:r>
            <a:r>
              <a:rPr lang="en-US" sz="2000" dirty="0"/>
              <a:t>from image </a:t>
            </a:r>
            <a:r>
              <a:rPr lang="en-US" sz="2000" dirty="0" smtClean="0"/>
              <a:t>2</a:t>
            </a:r>
          </a:p>
          <a:p>
            <a:r>
              <a:rPr lang="en-US" sz="2400" dirty="0" smtClean="0"/>
              <a:t>Let </a:t>
            </a:r>
          </a:p>
          <a:p>
            <a:pPr lvl="1"/>
            <a:r>
              <a:rPr lang="en-US" sz="2000" dirty="0" smtClean="0"/>
              <a:t>v1 = (cx-x1, cy-y1)</a:t>
            </a:r>
            <a:r>
              <a:rPr lang="en-US" sz="2000" baseline="30000" dirty="0" smtClean="0"/>
              <a:t>T</a:t>
            </a:r>
          </a:p>
          <a:p>
            <a:pPr lvl="1"/>
            <a:r>
              <a:rPr lang="en-US" sz="2000" dirty="0" err="1" smtClean="0"/>
              <a:t>sr</a:t>
            </a:r>
            <a:r>
              <a:rPr lang="en-US" sz="2000" dirty="0" smtClean="0"/>
              <a:t> = s1/s2		% scale ratio</a:t>
            </a:r>
          </a:p>
          <a:p>
            <a:pPr lvl="1"/>
            <a:r>
              <a:rPr lang="en-US" sz="2000" dirty="0" smtClean="0"/>
              <a:t>da = a1 – a2	% difference in angles</a:t>
            </a:r>
          </a:p>
          <a:p>
            <a:r>
              <a:rPr lang="en-US" sz="2400" dirty="0" smtClean="0"/>
              <a:t>Then </a:t>
            </a:r>
          </a:p>
          <a:p>
            <a:pPr lvl="1"/>
            <a:r>
              <a:rPr lang="en-US" sz="2000" dirty="0" smtClean="0"/>
              <a:t>v2 = R*(v1/</a:t>
            </a:r>
            <a:r>
              <a:rPr lang="en-US" sz="2000" dirty="0" err="1" smtClean="0"/>
              <a:t>sr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where R is the rotation matrix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59000" y="5218113"/>
          <a:ext cx="2959538" cy="83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3" imgW="1612800" imgH="457200" progId="Equation.3">
                  <p:embed/>
                </p:oleObj>
              </mc:Choice>
              <mc:Fallback>
                <p:oleObj name="Equation" r:id="rId3" imgW="16128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9000" y="5218113"/>
                        <a:ext cx="2959538" cy="839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044918" y="1484645"/>
            <a:ext cx="1047455" cy="104745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60590" y="2286342"/>
            <a:ext cx="114300" cy="114300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633857" y="2070846"/>
            <a:ext cx="253756" cy="22386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04578" y="1971290"/>
            <a:ext cx="332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v1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7525491" y="1981488"/>
            <a:ext cx="114300" cy="1143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24728" y="2286342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p1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7291040" y="1798819"/>
            <a:ext cx="330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pc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604000" y="4267200"/>
            <a:ext cx="2032000" cy="1905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0660932">
            <a:off x="6649657" y="4274521"/>
            <a:ext cx="1313832" cy="1313832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942637" y="5219700"/>
            <a:ext cx="114300" cy="114300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7273807" y="4928435"/>
            <a:ext cx="677103" cy="3334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54842" y="4906451"/>
            <a:ext cx="332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v2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7234885" y="4872842"/>
            <a:ext cx="114300" cy="1143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734082" y="5334000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06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 animBg="1"/>
      <p:bldP spid="27" grpId="0" animBg="1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7" grpId="0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4507"/>
            <a:ext cx="4322380" cy="3448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97" y="1504507"/>
            <a:ext cx="4322380" cy="3448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211" y="5439303"/>
            <a:ext cx="408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Demo – feature matching and show votes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410290"/>
            <a:ext cx="7772400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show_votes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keypoints_query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keypoints_train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matches):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Create zero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query_img.shape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query_img.shape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votes_img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np.zeros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hq,wq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=np.uint8)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train_img.shape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train_img.shape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Vote into accumulator array.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matches: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qi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match.queryIdx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Index of query </a:t>
            </a:r>
            <a:r>
              <a:rPr kumimoji="0" lang="en-US" altLang="en-US" sz="11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match.trainIdx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Index of training </a:t>
            </a:r>
            <a:r>
              <a:rPr kumimoji="0" lang="en-US" altLang="en-US" sz="11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that matched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Get data for training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keypoints_train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at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kp_train.angle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kp_train.size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(kp_train.pt)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training </a:t>
            </a:r>
            <a:r>
              <a:rPr kumimoji="0" lang="en-US" altLang="en-US" sz="11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location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([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/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/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Center of training image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-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Vector from </a:t>
            </a:r>
            <a:r>
              <a:rPr kumimoji="0" lang="en-US" altLang="en-US" sz="11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to center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Display training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train_img.copy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cv2.drawKeypoints(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image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=[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outImage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flags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=cv2.DRAW_MATCHES_FLAGS_DRAW_RICH_KEYPOINTS)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cv2.drawMarker(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position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markerType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=cv2.MARKER_DIAMOND)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cv2.line(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thickness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"Training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15027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show votes (1 of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4800" y="183326"/>
            <a:ext cx="8140995" cy="6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data for query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keypoints_query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[qi]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kp_query.angle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kp_query.size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(kp_query.pt)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Rotate and scale the vector to the marker point.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- at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rotate_and_scale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+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Display query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query_img.copy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cv2.drawKeypoints(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image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=[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outImage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flags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=cv2.DRAW_MATCHES_FLAGS_DRAW_RICH_KEYPOINTS)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cv2.line(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pt2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])),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thickness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"Query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keypoint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cv2.waitKey(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a_row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a_col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a_row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&gt;=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a_row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a_col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&gt;=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a_col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votes_img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a_row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a_col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+=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Display the vote image.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cv2.namedWindow(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"Votes image"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cv2.WINDOW_NORMAL)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Scale (for display purposes only). Min value is set to alpha, max value to beta.</a:t>
            </a:r>
            <a:b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votes_display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cv2.normalize(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src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votes_img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dst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alpha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beta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255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norm_type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cv2.NORM_MINMAX,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dtype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cv2.CV_8U)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"Votes image"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votes_display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cv2.waitKey(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15027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show votes (2 of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3400" y="1752600"/>
            <a:ext cx="6553200" cy="12772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rotate_and_scale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theta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np.radians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c, s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np.cos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(theta),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np.sin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(theta)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R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(((c, -s), (s, c)))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R @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15027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rotate and scale a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975"/>
            <a:ext cx="7581900" cy="6423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5867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Votes 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523773"/>
            <a:ext cx="2115946" cy="16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009900"/>
          </a:xfrm>
        </p:spPr>
        <p:txBody>
          <a:bodyPr/>
          <a:lstStyle/>
          <a:p>
            <a:r>
              <a:rPr lang="en-US" dirty="0" smtClean="0"/>
              <a:t>Use a quantized pose space</a:t>
            </a:r>
          </a:p>
          <a:p>
            <a:pPr lvl="1"/>
            <a:r>
              <a:rPr lang="en-US" dirty="0" smtClean="0"/>
              <a:t>Dimensions are (</a:t>
            </a:r>
            <a:r>
              <a:rPr lang="en-US" dirty="0" err="1" smtClean="0"/>
              <a:t>angle,scale,x,y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Have coarse bins</a:t>
            </a:r>
          </a:p>
          <a:p>
            <a:pPr lvl="2"/>
            <a:r>
              <a:rPr lang="en-US" dirty="0" smtClean="0"/>
              <a:t>Angles are 0..360, divided into 8 bins</a:t>
            </a:r>
          </a:p>
          <a:p>
            <a:pPr lvl="2"/>
            <a:r>
              <a:rPr lang="en-US" dirty="0" smtClean="0"/>
              <a:t>Scales are 0..4, divided into 5 bins</a:t>
            </a:r>
          </a:p>
          <a:p>
            <a:pPr lvl="2"/>
            <a:r>
              <a:rPr lang="en-US" dirty="0" smtClean="0"/>
              <a:t>x is 0..image_width, divided into 5 bins</a:t>
            </a:r>
          </a:p>
          <a:p>
            <a:pPr lvl="2"/>
            <a:r>
              <a:rPr lang="en-US" dirty="0" smtClean="0"/>
              <a:t>y </a:t>
            </a:r>
            <a:r>
              <a:rPr lang="en-US" dirty="0"/>
              <a:t>is 0..</a:t>
            </a:r>
            <a:r>
              <a:rPr lang="en-US" dirty="0" smtClean="0"/>
              <a:t>image_height, </a:t>
            </a:r>
            <a:r>
              <a:rPr lang="en-US" dirty="0"/>
              <a:t>divided into 5 bins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4191000"/>
            <a:ext cx="20574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67400" y="3657600"/>
            <a:ext cx="533400" cy="533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24800" y="3657600"/>
            <a:ext cx="533400" cy="533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24800" y="5715000"/>
            <a:ext cx="533400" cy="533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00800" y="3657600"/>
            <a:ext cx="2057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58200" y="3657600"/>
            <a:ext cx="0" cy="2057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48400" y="38100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39624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67400" y="44958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7400" y="48006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867400" y="51054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67400" y="54102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67400" y="57150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67400" y="59436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172200" y="3657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77000" y="3657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81800" y="3657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62800" y="3657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43800" y="3657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24800" y="3962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924800" y="42672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924800" y="45720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924800" y="48768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924800" y="51816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924800" y="54102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1722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770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7818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628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438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53400" y="39624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305800" y="3810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457200" y="4305300"/>
            <a:ext cx="4876800" cy="2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coarse bins because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Transformation is only approximate anyway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4600" y="150273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find bin with largest cluster of matches (1 of 2)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4800" y="153959"/>
            <a:ext cx="601980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Given the proposed matches, each match votes into a quantized "pose" space. Find the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bin with the largest number of votes, and return the matches within that bin.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find_cluster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keypoints_query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keypoints_train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matches):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query_img.shape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query_img.shape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max_scale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4.0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Scale differences go from 0 to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max_scale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Our accumulator array is a 4D array of empty lists. These are the number of bins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for each of the dimensions.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5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8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It is easier to have a 1 dimensional array instead of a 4 dimensional array.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Just convert subscripts (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h,w,s,a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) to indices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size_acc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acc_array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[[]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size_acc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train_img.shape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train_img.shape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Vote into accumulator array.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qi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match.queryIdx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Index of query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match.trainIdx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Index of training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that matched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Get data for training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keypoints_train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ti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at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kp_train.angle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kp_train.size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(kp_train.pt)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training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location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Center of training image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-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Vector from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to center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Get data for query image.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keypoints_query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[qi]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kp_query.angle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kp_query.size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(kp_query.pt)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2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7200" y="533400"/>
            <a:ext cx="853440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Rotate and scale the vector to the marker point.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- at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+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360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%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360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Force angle to between 0..360 degrees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rotate_and_scale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+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vq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Compute the cell of the accumulator array, that this match should be stored in.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row_subscript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round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/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hq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col_subscript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round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 /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wq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row_subscript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&gt;=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row_subscript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col_subscript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&gt;=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and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col_subscript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scale_factor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max_scale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-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int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*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angle_diff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/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360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print(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row_subscript,col_subscript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scale_subscript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ang_subscript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)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Note: the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numpy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functions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ravel_multi_index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(), and 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unravel_index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() convert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# subscripts to indices, and vice versa.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np.ravel_multi_index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row_subscript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col_subscript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scale_subscript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ang_subscript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),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num_bins_scale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num_bins_ang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acc_array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].append(match)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Count matches in each bin.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counts = 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acc_array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range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size_acc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)]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Find the bin with maximum number of counts.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idx_max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np.argmax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np.array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(counts))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Return the matches in the largest bin.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acc_array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idx_max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675167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find bin with largest cluster of matches (2 of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3" y="1371600"/>
            <a:ext cx="8594873" cy="34366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0" y="5132098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raw matches between training and query:  63</a:t>
            </a:r>
          </a:p>
          <a:p>
            <a:r>
              <a:rPr lang="en-US" dirty="0"/>
              <a:t>Number of matches in the largest cluster: 17</a:t>
            </a:r>
          </a:p>
        </p:txBody>
      </p:sp>
    </p:spTree>
    <p:extLst>
      <p:ext uri="{BB962C8B-B14F-4D97-AF65-F5344CB8AC3E}">
        <p14:creationId xmlns:p14="http://schemas.microsoft.com/office/powerpoint/2010/main" val="1910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562600" cy="4906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fit a 2D affine transformation to the set </a:t>
            </a:r>
            <a:r>
              <a:rPr lang="en-US" sz="2400" smtClean="0"/>
              <a:t>of potentially correct </a:t>
            </a:r>
            <a:r>
              <a:rPr lang="en-US" sz="2400" dirty="0" smtClean="0"/>
              <a:t>matches (≥3)</a:t>
            </a:r>
          </a:p>
          <a:p>
            <a:endParaRPr lang="en-US" sz="2400" dirty="0" smtClean="0"/>
          </a:p>
          <a:p>
            <a:r>
              <a:rPr lang="en-US" sz="2400" dirty="0" smtClean="0"/>
              <a:t>Use Least Median of Squares to handle any remaining outlier matches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54750" y="1219200"/>
          <a:ext cx="25908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Equation" r:id="rId3" imgW="1739900" imgH="711200" progId="Equation.DSMT4">
                  <p:embed/>
                </p:oleObj>
              </mc:Choice>
              <mc:Fallback>
                <p:oleObj name="Equation" r:id="rId3" imgW="1739900" imgH="711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1219200"/>
                        <a:ext cx="259080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47" y="2574132"/>
            <a:ext cx="2603500" cy="97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996532"/>
            <a:ext cx="8229600" cy="1913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OpenCV’s</a:t>
            </a:r>
            <a:r>
              <a:rPr lang="en-US" dirty="0" smtClean="0"/>
              <a:t> “estimateAffine2D” function</a:t>
            </a:r>
          </a:p>
          <a:p>
            <a:pPr lvl="1"/>
            <a:r>
              <a:rPr lang="en-US" dirty="0" smtClean="0"/>
              <a:t>Fits affine transform to matches</a:t>
            </a:r>
          </a:p>
          <a:p>
            <a:pPr lvl="1"/>
            <a:r>
              <a:rPr lang="en-US" dirty="0" smtClean="0"/>
              <a:t>Returns:  Affine transform matrix, and list of inliers</a:t>
            </a:r>
          </a:p>
          <a:p>
            <a:pPr lvl="1"/>
            <a:r>
              <a:rPr lang="en-US" dirty="0" smtClean="0"/>
              <a:t>Outliers </a:t>
            </a:r>
            <a:r>
              <a:rPr lang="en-US" dirty="0"/>
              <a:t>are </a:t>
            </a:r>
            <a:r>
              <a:rPr lang="en-US" dirty="0" smtClean="0"/>
              <a:t>matches that </a:t>
            </a:r>
            <a:r>
              <a:rPr lang="en-US" dirty="0"/>
              <a:t>have a large error relative to the median of </a:t>
            </a:r>
            <a:r>
              <a:rPr lang="en-US" dirty="0" smtClean="0"/>
              <a:t>errors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5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90600" y="2133600"/>
            <a:ext cx="7696200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Calculate an affine transformation from the training image to the query image.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calc_affine_transformation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&lt;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"Not enough matches to calculate affine transformation; object not detected."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Estimate affine transformation from training to query image points.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Use the "least median of squares" method for robustness.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src_pts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np.float32([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m.trainIdx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]).reshape(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dst_pts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np.float32([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m.queryIdx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matches_in_cluster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]).reshape(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inliers = cv2.estimateAffine2D(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src_pts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dst_pts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method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=cv2.LMEDS)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   return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A_train_query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inliers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819338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compute an affine transform from training image to query image </a:t>
            </a:r>
          </a:p>
        </p:txBody>
      </p:sp>
    </p:spTree>
    <p:extLst>
      <p:ext uri="{BB962C8B-B14F-4D97-AF65-F5344CB8AC3E}">
        <p14:creationId xmlns:p14="http://schemas.microsoft.com/office/powerpoint/2010/main" val="28934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affine transform to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Warp the training image and blend with the query image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57400"/>
            <a:ext cx="4967287" cy="39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5" y="1221766"/>
            <a:ext cx="8229600" cy="1673833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have a “training image” of a specific object (e.g., the “La </a:t>
            </a:r>
            <a:r>
              <a:rPr lang="en-US" sz="2400" dirty="0" err="1" smtClean="0"/>
              <a:t>boulangerie</a:t>
            </a:r>
            <a:r>
              <a:rPr lang="en-US" sz="2400" dirty="0" smtClean="0"/>
              <a:t>” book) </a:t>
            </a:r>
          </a:p>
          <a:p>
            <a:r>
              <a:rPr lang="en-US" sz="2400" dirty="0" smtClean="0"/>
              <a:t>We want to detect an instance of that object in a “query image”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2" y="2932041"/>
            <a:ext cx="3673616" cy="293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30" y="2932041"/>
            <a:ext cx="3673616" cy="29308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25447" y="5862935"/>
            <a:ext cx="2001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Training image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88252" y="5862935"/>
            <a:ext cx="1783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Query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89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Match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/>
          </a:bodyPr>
          <a:lstStyle/>
          <a:p>
            <a:r>
              <a:rPr lang="en-US" dirty="0" smtClean="0"/>
              <a:t>Find features (e.g., SURF) in both images</a:t>
            </a:r>
          </a:p>
          <a:p>
            <a:pPr lvl="1"/>
            <a:r>
              <a:rPr lang="en-US" dirty="0" smtClean="0"/>
              <a:t>Match features between images</a:t>
            </a:r>
          </a:p>
          <a:p>
            <a:pPr lvl="1"/>
            <a:r>
              <a:rPr lang="en-US" dirty="0" smtClean="0"/>
              <a:t>Eliminate ambiguous matches (e.g., the ratio test)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dirty="0" smtClean="0"/>
              <a:t>Count matches</a:t>
            </a:r>
          </a:p>
          <a:p>
            <a:pPr lvl="1"/>
            <a:r>
              <a:rPr lang="en-US" dirty="0" smtClean="0"/>
              <a:t>If there are enough matches, we have found the object!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If the object is present, a lot of matches are incorrect</a:t>
            </a:r>
          </a:p>
          <a:p>
            <a:pPr lvl="1"/>
            <a:r>
              <a:rPr lang="en-US" dirty="0" smtClean="0"/>
              <a:t>If the object is not present, there are a lot of matches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94948"/>
            <a:ext cx="8410575" cy="3362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3331975"/>
            <a:ext cx="8410575" cy="3362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74320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Object is present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64288" y="6154187"/>
            <a:ext cx="2126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Object not present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35865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Training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4129" y="35865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Query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934129" y="367731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Query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4600" y="362882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Training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34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2000" y="297987"/>
            <a:ext cx="5410200" cy="60478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import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numpy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np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IMAGE_DIRECTORY =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"images"</a:t>
            </a:r>
            <a:b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TRAINING_IMAGE_NAME =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"book1.pgm"</a:t>
            </a:r>
            <a:b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QUERY_IMAGE_NAME =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"Img01.pgm"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main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os.path.join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(IMAGE_DIRECTORY, TRAINING_IMAGE_NAME)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os.path.exists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training image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os.path.join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(IMAGE_DIRECTORY, QUERY_IMAGE_NAME)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assert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os.path.exists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cv2.imread(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file_path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Get query image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/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Show input images.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"Training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"Query image"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Extract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and descriptors.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detect_features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True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detect_features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matcher = cv2.BFMatcher.create(cv2.NORM_L2)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Match query image descriptors to the training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# Use k nearest neighbor matching and apply ratio test.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matcher.knnMatch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desc_train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2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good = []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for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m, 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in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matches: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m.distance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&lt;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0.8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*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n.distance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good.append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matches = good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"Number of raw matches between training and query: 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(matches))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cv2.drawMatches(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img1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keypoints1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kp_query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img2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keypoints2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kp_train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matches1to2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matches,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matchesMask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"All matches"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bgr_matches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cv2.waitKey(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4600" y="15027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to detect and match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5800" y="1143000"/>
            <a:ext cx="7467600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def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Inconsolata"/>
              </a:rPr>
              <a:t>detect_features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detector = cv2.xfeatures2d.SURF_create(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hessianThreshold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100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100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nOctaves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4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 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4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nOctaveLayers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3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3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extended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False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upright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False   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default = False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Extract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and descriptors from image.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gray_image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cv2.cvtColor(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cv2.COLOR_BGR2GRAY)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descriptors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detector.detectAndCompute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gray_image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mask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None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Optionally draw detected </a:t>
            </a:r>
            <a:r>
              <a:rPr kumimoji="0" lang="en-US" altLang="en-US" sz="9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.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if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show_features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: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# Possible flags: DRAW_MATCHES_FLAGS_DRAW_RICH_KEYPOINTS, DRAW_MATCHES_FLAGS_DEFAULT</a:t>
            </a:r>
            <a:b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</a:b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bgr_display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=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bgr_img.copy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cv2.drawKeypoints(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image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bgr_display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   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outImage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bgr_display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  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Inconsolata"/>
              </a:rPr>
              <a:t>flags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=cv2.DRAW_MATCHES_FLAGS_DRAW_RICH_KEYPOINTS)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cv2.imshow(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"Features"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bgr_display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print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"Number of </a:t>
            </a:r>
            <a:r>
              <a:rPr kumimoji="0" lang="en-US" altLang="en-US" sz="9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Inconsolata"/>
              </a:rPr>
              <a:t>: 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Inconsolata"/>
              </a:rPr>
              <a:t>len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    cv2.waitKey(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Inconsolata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)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Inconsolata"/>
              </a:rPr>
              <a:t>return 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keypoints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Inconsolata"/>
              </a:rPr>
              <a:t>, descriptors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4600" y="15027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to detect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 Fit a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a transformation to the feature matches</a:t>
            </a:r>
          </a:p>
          <a:p>
            <a:pPr lvl="1"/>
            <a:r>
              <a:rPr lang="en-US" dirty="0" smtClean="0"/>
              <a:t>Find a transform such that many features fit the same transform</a:t>
            </a:r>
          </a:p>
          <a:p>
            <a:pPr lvl="1"/>
            <a:r>
              <a:rPr lang="en-US" dirty="0" smtClean="0"/>
              <a:t>It is very unlikely that features will fit the same transform by accident</a:t>
            </a:r>
          </a:p>
          <a:p>
            <a:pPr lvl="1"/>
            <a:r>
              <a:rPr lang="en-US" dirty="0" smtClean="0"/>
              <a:t>The features that fit the transform are likely to be correct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object is detected if we have sufficient features that fit the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2D image to 2D image transforms</a:t>
            </a:r>
          </a:p>
          <a:p>
            <a:pPr lvl="1"/>
            <a:r>
              <a:rPr lang="en-US" dirty="0" smtClean="0"/>
              <a:t>Training data: 2D feature points from an image</a:t>
            </a:r>
          </a:p>
          <a:p>
            <a:pPr lvl="1"/>
            <a:r>
              <a:rPr lang="en-US" dirty="0" smtClean="0"/>
              <a:t>Query data: 2D feature points from an image</a:t>
            </a:r>
          </a:p>
          <a:p>
            <a:pPr lvl="1"/>
            <a:r>
              <a:rPr lang="en-US" dirty="0" smtClean="0"/>
              <a:t>Possible transforms are the </a:t>
            </a:r>
            <a:r>
              <a:rPr lang="en-US" i="1" dirty="0" err="1" smtClean="0"/>
              <a:t>homography</a:t>
            </a:r>
            <a:r>
              <a:rPr lang="en-US" i="1" dirty="0" smtClean="0"/>
              <a:t> transform</a:t>
            </a:r>
            <a:r>
              <a:rPr lang="en-US" dirty="0" smtClean="0"/>
              <a:t>, or the </a:t>
            </a:r>
            <a:r>
              <a:rPr lang="en-US" i="1" dirty="0" smtClean="0"/>
              <a:t>affine transform</a:t>
            </a:r>
          </a:p>
          <a:p>
            <a:pPr lvl="1"/>
            <a:r>
              <a:rPr lang="en-US" dirty="0" smtClean="0"/>
              <a:t>Both are suitable if the object is mostly planar</a:t>
            </a:r>
          </a:p>
          <a:p>
            <a:pPr lvl="1"/>
            <a:endParaRPr lang="en-US" dirty="0"/>
          </a:p>
          <a:p>
            <a:r>
              <a:rPr lang="en-US" dirty="0" smtClean="0"/>
              <a:t>3D data to 2D image transform</a:t>
            </a:r>
          </a:p>
          <a:p>
            <a:pPr lvl="1"/>
            <a:r>
              <a:rPr lang="en-US" dirty="0" smtClean="0"/>
              <a:t>Training data: 3D feature points from a model</a:t>
            </a:r>
          </a:p>
          <a:p>
            <a:pPr lvl="1"/>
            <a:r>
              <a:rPr lang="en-US" dirty="0" smtClean="0"/>
              <a:t>Query data: 2D feature points from an image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perspective projection transform</a:t>
            </a:r>
          </a:p>
          <a:p>
            <a:pPr lvl="1"/>
            <a:r>
              <a:rPr lang="en-US" dirty="0" smtClean="0"/>
              <a:t>Very general, but requires knowing 3D points on the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2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1037</Words>
  <Application>Microsoft Office PowerPoint</Application>
  <PresentationFormat>On-screen Show (4:3)</PresentationFormat>
  <Paragraphs>183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Inconsolata</vt:lpstr>
      <vt:lpstr>Office Theme</vt:lpstr>
      <vt:lpstr>Equation</vt:lpstr>
      <vt:lpstr>PowerPoint Presentation</vt:lpstr>
      <vt:lpstr>Object Detection</vt:lpstr>
      <vt:lpstr>Object Detection</vt:lpstr>
      <vt:lpstr>Idea: Match features</vt:lpstr>
      <vt:lpstr>PowerPoint Presentation</vt:lpstr>
      <vt:lpstr>PowerPoint Presentation</vt:lpstr>
      <vt:lpstr>PowerPoint Presentation</vt:lpstr>
      <vt:lpstr>Solution:  Fit a transform</vt:lpstr>
      <vt:lpstr>Possible transforms</vt:lpstr>
      <vt:lpstr>Affine transform</vt:lpstr>
      <vt:lpstr>Outliers: a problem when fitting a transform</vt:lpstr>
      <vt:lpstr>One Solution: Least Median of Squares (LMS)</vt:lpstr>
      <vt:lpstr>What if we have &gt; 50% outliers?</vt:lpstr>
      <vt:lpstr>Pose Clustering</vt:lpstr>
      <vt:lpstr>Scale and Rotation</vt:lpstr>
      <vt:lpstr>Example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Affine Transform</vt:lpstr>
      <vt:lpstr>PowerPoint Presentation</vt:lpstr>
      <vt:lpstr>Apply affine transform to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whoff</dc:creator>
  <cp:lastModifiedBy>William Hoff</cp:lastModifiedBy>
  <cp:revision>202</cp:revision>
  <cp:lastPrinted>2011-02-13T07:02:42Z</cp:lastPrinted>
  <dcterms:created xsi:type="dcterms:W3CDTF">2006-08-16T00:00:00Z</dcterms:created>
  <dcterms:modified xsi:type="dcterms:W3CDTF">2020-10-22T15:35:11Z</dcterms:modified>
</cp:coreProperties>
</file>